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34A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9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D0CA-5F32-6A3E-D140-6AC0A2FFA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C070AF-E8D3-BAED-97F3-042D3D227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64594-4FE6-5081-B953-45F62EF06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18AB0-47CB-C21B-6FAD-96029826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2EC4F-862F-7310-FC9D-4DC81A69B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2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C51C5-764A-BB05-0660-62920C0BC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9F8E2-9656-78BF-FDFB-68E4F1FD6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F332F-2939-8A06-11F0-142EC808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07392-E060-BFBE-2309-448A095C2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62BEB-04B6-A987-F098-2FE47790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0FA5B2-4B87-A1CE-C748-78B43640C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B9428-014C-A20E-6B98-31C6DB16D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CAF4B-44B5-FBD5-AA89-84975246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53A82-AB1D-0D49-BCC3-13B54360B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54908-2757-2B0C-0F31-B91A2FA83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4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86EE6-8483-0361-953B-851E1C006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A0F64-DA68-0CBC-3983-35AFB7C99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02120-AF62-7727-A087-5F12AA504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88FA8-E417-A977-4045-3840406B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831D9-6511-BDA1-3659-5D570F5C9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E0482-1D0A-71BB-211D-BFB30F81A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6225B-B8D4-BB9E-C95A-704921BCA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6022B-7A0B-2058-DD0C-A1698A03A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943F-DB49-6475-E731-2A87A3478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1453D-FCA3-756B-A667-DCD0E043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53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61AC2-5BF2-B506-9B3F-5DA13203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23F8B-0449-17DD-5068-D5B1EA8A90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53D5C-9C8D-7A8A-95BF-84560780D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B620E-3934-4649-5A13-70CC5B90D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D5255E-0DE7-1B78-62F2-20CBFACA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1A80C-96D9-1ADA-8025-2CCED89C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8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1DB90-CF17-ACDA-F849-025C75F2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85262-4A37-6EA4-EBC6-098495AE6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D9CFF-D9C0-97A3-53E1-776233847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007208-D5EA-4687-168D-8C07BD21F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BCE7E6-F41D-07B5-2A7F-F7B5A643F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8702E-5B2B-D1A6-AF9D-6524BEB6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1FB874-D9DE-1F57-4E42-BED10397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4B432-FFCD-8890-F559-8A7B9698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3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1C42-9989-DC63-C87E-B6C262400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AB39D-9D6F-1745-EA3F-A83E4561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030EC9-ECCF-954A-4EF3-064E952A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06D35C-8FFB-7845-CB37-6A7DAE85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8A737-5D60-8D5E-BC54-6D6C9055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6AE43F-3DFF-CD17-C0AD-9FA464AFA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6D1A1-CB4E-B48C-9501-BBB3BCF7D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5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CD425-CC49-CC53-3DCE-9531A50A1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78C6-D843-247F-CAA7-255337819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9896A-9123-651A-EEE6-651E3E8CA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6CC9E-BDB2-EB7D-4031-CD59C2DCE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0E7990-AE4E-4BC5-F382-9ECE4987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E86E1-E472-EAE6-47AA-06C0C5453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6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AD89B-81F9-AE82-3DFD-D2E180589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802FE6-E13D-9D1F-59E0-0AB0197119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493D0-39A9-C379-C726-CD81045BD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BB877-8350-D683-0B1E-FA2CD15A1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E20E9-E008-C392-1360-3C2FFDFA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1FF1F-FA2C-522B-A72F-D334CCE1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2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ABDC0F-C9D5-7883-AB16-3D16FA745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1E2FF-41B0-EFE4-0C6D-9EDEF8197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CDB8E-2ACC-9964-B0FB-ECB83D189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834BF4-8DC6-4DFC-87EF-944C2EC11B20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D4754-FBC1-3D11-81A0-59DAA31C3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5CF08-5995-42B0-01ED-7702D4A2B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334EAA-1798-414F-8164-46837E487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5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153F46-53AA-CA92-9A25-688CB4D6E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326181"/>
              </p:ext>
            </p:extLst>
          </p:nvPr>
        </p:nvGraphicFramePr>
        <p:xfrm>
          <a:off x="1553791" y="440012"/>
          <a:ext cx="9517060" cy="5083757"/>
        </p:xfrm>
        <a:graphic>
          <a:graphicData uri="http://schemas.openxmlformats.org/drawingml/2006/table">
            <a:tbl>
              <a:tblPr firstRow="1" firstCol="1" bandRow="1">
                <a:effectLst/>
                <a:tableStyleId>{93296810-A885-4BE3-A3E7-6D5BEEA58F35}</a:tableStyleId>
              </a:tblPr>
              <a:tblGrid>
                <a:gridCol w="1933542">
                  <a:extLst>
                    <a:ext uri="{9D8B030D-6E8A-4147-A177-3AD203B41FA5}">
                      <a16:colId xmlns:a16="http://schemas.microsoft.com/office/drawing/2014/main" val="3854092759"/>
                    </a:ext>
                  </a:extLst>
                </a:gridCol>
                <a:gridCol w="1576203">
                  <a:extLst>
                    <a:ext uri="{9D8B030D-6E8A-4147-A177-3AD203B41FA5}">
                      <a16:colId xmlns:a16="http://schemas.microsoft.com/office/drawing/2014/main" val="1367724017"/>
                    </a:ext>
                  </a:extLst>
                </a:gridCol>
                <a:gridCol w="1942247">
                  <a:extLst>
                    <a:ext uri="{9D8B030D-6E8A-4147-A177-3AD203B41FA5}">
                      <a16:colId xmlns:a16="http://schemas.microsoft.com/office/drawing/2014/main" val="2033181122"/>
                    </a:ext>
                  </a:extLst>
                </a:gridCol>
                <a:gridCol w="1986779">
                  <a:extLst>
                    <a:ext uri="{9D8B030D-6E8A-4147-A177-3AD203B41FA5}">
                      <a16:colId xmlns:a16="http://schemas.microsoft.com/office/drawing/2014/main" val="4257561128"/>
                    </a:ext>
                  </a:extLst>
                </a:gridCol>
                <a:gridCol w="2078289">
                  <a:extLst>
                    <a:ext uri="{9D8B030D-6E8A-4147-A177-3AD203B41FA5}">
                      <a16:colId xmlns:a16="http://schemas.microsoft.com/office/drawing/2014/main" val="1843741129"/>
                    </a:ext>
                  </a:extLst>
                </a:gridCol>
              </a:tblGrid>
              <a:tr h="360662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Features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Business Basic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Business </a:t>
                      </a:r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Standard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Business Premium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Microsoft F3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080337"/>
                  </a:ext>
                </a:extLst>
              </a:tr>
              <a:tr h="395062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Cost (Monthly)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$7.20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$15.00</a:t>
                      </a:r>
                      <a:endParaRPr lang="en-US" sz="1600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$26.40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$8.00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458304"/>
                  </a:ext>
                </a:extLst>
              </a:tr>
              <a:tr h="395062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Office Apps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Web Only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72815"/>
                  </a:ext>
                </a:extLst>
              </a:tr>
              <a:tr h="851601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MFA Management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Manual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Manual 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Automatic (Conditional Access)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Automatic (Conditional Access)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04725"/>
                  </a:ext>
                </a:extLst>
              </a:tr>
              <a:tr h="690380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Mobile Device Management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601857"/>
                  </a:ext>
                </a:extLst>
              </a:tr>
              <a:tr h="395062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Email Security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753532"/>
                  </a:ext>
                </a:extLst>
              </a:tr>
              <a:tr h="595756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Data Loss Prevention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397792"/>
                  </a:ext>
                </a:extLst>
              </a:tr>
              <a:tr h="395062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Email Encryption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928557"/>
                  </a:ext>
                </a:extLst>
              </a:tr>
              <a:tr h="1005110"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</a:rPr>
                        <a:t>Notes / Considerations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AF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No default security protections</a:t>
                      </a:r>
                    </a:p>
                  </a:txBody>
                  <a:tcPr marL="86792" marR="86792" marT="43396" marB="4339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Limited security protections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Advanced security protection and capabilities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2GB mailbox with no desktop apps. Same security capabilities as Premium</a:t>
                      </a:r>
                    </a:p>
                  </a:txBody>
                  <a:tcPr marL="86792" marR="86792" marT="43396" marB="433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638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23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7EA71F-F451-D5A5-890D-321F55500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5C8835-D9BC-DD76-DADA-2BBC0438FA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930299"/>
              </p:ext>
            </p:extLst>
          </p:nvPr>
        </p:nvGraphicFramePr>
        <p:xfrm>
          <a:off x="557567" y="983152"/>
          <a:ext cx="11076865" cy="1651052"/>
        </p:xfrm>
        <a:graphic>
          <a:graphicData uri="http://schemas.openxmlformats.org/drawingml/2006/table">
            <a:tbl>
              <a:tblPr firstRow="1" firstCol="1" bandRow="1">
                <a:effectLst/>
                <a:tableStyleId>{93296810-A885-4BE3-A3E7-6D5BEEA58F35}</a:tableStyleId>
              </a:tblPr>
              <a:tblGrid>
                <a:gridCol w="2879182">
                  <a:extLst>
                    <a:ext uri="{9D8B030D-6E8A-4147-A177-3AD203B41FA5}">
                      <a16:colId xmlns:a16="http://schemas.microsoft.com/office/drawing/2014/main" val="3854092759"/>
                    </a:ext>
                  </a:extLst>
                </a:gridCol>
                <a:gridCol w="2347080">
                  <a:extLst>
                    <a:ext uri="{9D8B030D-6E8A-4147-A177-3AD203B41FA5}">
                      <a16:colId xmlns:a16="http://schemas.microsoft.com/office/drawing/2014/main" val="1367724017"/>
                    </a:ext>
                  </a:extLst>
                </a:gridCol>
                <a:gridCol w="2755883">
                  <a:extLst>
                    <a:ext uri="{9D8B030D-6E8A-4147-A177-3AD203B41FA5}">
                      <a16:colId xmlns:a16="http://schemas.microsoft.com/office/drawing/2014/main" val="2033181122"/>
                    </a:ext>
                  </a:extLst>
                </a:gridCol>
                <a:gridCol w="3094720">
                  <a:extLst>
                    <a:ext uri="{9D8B030D-6E8A-4147-A177-3AD203B41FA5}">
                      <a16:colId xmlns:a16="http://schemas.microsoft.com/office/drawing/2014/main" val="4257561128"/>
                    </a:ext>
                  </a:extLst>
                </a:gridCol>
              </a:tblGrid>
              <a:tr h="470653">
                <a:tc>
                  <a:txBody>
                    <a:bodyPr/>
                    <a:lstStyle/>
                    <a:p>
                      <a:r>
                        <a:rPr lang="en-US" sz="2000" dirty="0"/>
                        <a:t>Features</a:t>
                      </a:r>
                    </a:p>
                  </a:txBody>
                  <a:tcPr marL="100145" marR="100145" marT="50073" marB="500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Entra ID Plan 1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Entra ID Plan 2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Entra ID Governance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8080337"/>
                  </a:ext>
                </a:extLst>
              </a:tr>
              <a:tr h="470653">
                <a:tc>
                  <a:txBody>
                    <a:bodyPr/>
                    <a:lstStyle/>
                    <a:p>
                      <a:r>
                        <a:rPr lang="en-US" sz="2000" dirty="0"/>
                        <a:t>Cost (Monthly)</a:t>
                      </a:r>
                    </a:p>
                  </a:txBody>
                  <a:tcPr marL="100145" marR="100145" marT="50073" marB="500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$7.20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$15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$26.40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9458304"/>
                  </a:ext>
                </a:extLst>
              </a:tr>
              <a:tr h="470653">
                <a:tc>
                  <a:txBody>
                    <a:bodyPr/>
                    <a:lstStyle/>
                    <a:p>
                      <a:r>
                        <a:rPr lang="en-US" sz="2000" dirty="0"/>
                        <a:t>Included SKUs</a:t>
                      </a:r>
                    </a:p>
                  </a:txBody>
                  <a:tcPr marL="100145" marR="100145" marT="50073" marB="500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Business Premium, E3, F3, F1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E5, F5 Security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</a:t>
                      </a:r>
                    </a:p>
                  </a:txBody>
                  <a:tcPr marL="100145" marR="100145" marT="50073" marB="50073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2072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00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9be1c4-ec33-4b30-8141-168e9d710aee">
      <Terms xmlns="http://schemas.microsoft.com/office/infopath/2007/PartnerControls"/>
    </lcf76f155ced4ddcb4097134ff3c332f>
    <TaxCatchAll xmlns="2fc4d883-4594-4dcd-aadc-90acd375dd2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114F691F54734691D8D0512F2B2BE1" ma:contentTypeVersion="16" ma:contentTypeDescription="Create a new document." ma:contentTypeScope="" ma:versionID="e2dc22f3de6804216406b5448f309024">
  <xsd:schema xmlns:xsd="http://www.w3.org/2001/XMLSchema" xmlns:xs="http://www.w3.org/2001/XMLSchema" xmlns:p="http://schemas.microsoft.com/office/2006/metadata/properties" xmlns:ns2="e19be1c4-ec33-4b30-8141-168e9d710aee" xmlns:ns3="2fc4d883-4594-4dcd-aadc-90acd375dd24" targetNamespace="http://schemas.microsoft.com/office/2006/metadata/properties" ma:root="true" ma:fieldsID="1c2ab51a675da3d394c00d8b0042ed1b" ns2:_="" ns3:_="">
    <xsd:import namespace="e19be1c4-ec33-4b30-8141-168e9d710aee"/>
    <xsd:import namespace="2fc4d883-4594-4dcd-aadc-90acd375dd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be1c4-ec33-4b30-8141-168e9d710a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3f52f08-3216-4be3-8265-3c7dea0cce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c4d883-4594-4dcd-aadc-90acd375dd2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d023205b-6a44-4787-9a20-da3a3ddb2d1d}" ma:internalName="TaxCatchAll" ma:showField="CatchAllData" ma:web="2fc4d883-4594-4dcd-aadc-90acd375dd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A39DC5-B19D-4A1B-89E9-25ABC42F378E}">
  <ds:schemaRefs>
    <ds:schemaRef ds:uri="http://schemas.microsoft.com/office/2006/metadata/properties"/>
    <ds:schemaRef ds:uri="http://schemas.microsoft.com/office/infopath/2007/PartnerControls"/>
    <ds:schemaRef ds:uri="e19be1c4-ec33-4b30-8141-168e9d710aee"/>
    <ds:schemaRef ds:uri="2fc4d883-4594-4dcd-aadc-90acd375dd24"/>
  </ds:schemaRefs>
</ds:datastoreItem>
</file>

<file path=customXml/itemProps2.xml><?xml version="1.0" encoding="utf-8"?>
<ds:datastoreItem xmlns:ds="http://schemas.openxmlformats.org/officeDocument/2006/customXml" ds:itemID="{CE8A3E16-425E-4F17-A05E-E74DCBC5C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9be1c4-ec33-4b30-8141-168e9d710aee"/>
    <ds:schemaRef ds:uri="2fc4d883-4594-4dcd-aadc-90acd375dd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ACA922-A2BF-46C2-9AEE-ECD8B21F0F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132</Words>
  <Application>Microsoft Office PowerPoint</Application>
  <PresentationFormat>Widescreen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Seth Earby</dc:creator>
  <cp:lastModifiedBy>Seth Earby</cp:lastModifiedBy>
  <cp:revision>3</cp:revision>
  <dcterms:created xsi:type="dcterms:W3CDTF">2025-03-01T01:57:35Z</dcterms:created>
  <dcterms:modified xsi:type="dcterms:W3CDTF">2025-10-15T01:42:59Z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0x01010012114F691F54734691D8D0512F2B2BE1</vt:lpwstr>
  </property>
  <property fmtid="{D5CDD505-2E9C-101B-9397-08002B2CF9AE}" pid="3" name="MediaServiceImageTags">
    <vt:lpwstr/>
  </property>
</Properties>
</file>